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92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0" r:id="rId3"/>
    <p:sldId id="264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</p:sldIdLst>
  <p:sldSz cx="9144000" cy="6858000" type="screen4x3"/>
  <p:notesSz cx="7010400" cy="9236075"/>
  <p:embeddedFontLst>
    <p:embeddedFont>
      <p:font typeface="Arial Unicode MS" panose="020B0604020202020204" pitchFamily="34" charset="-128"/>
      <p:regular r:id="rId37"/>
    </p:embeddedFont>
    <p:embeddedFont>
      <p:font typeface="BlissMedium" pitchFamily="2" charset="0"/>
      <p:regular r:id="rId38"/>
    </p:embeddedFont>
    <p:embeddedFont>
      <p:font typeface="Formata-Medium" panose="020B0600000000000000" pitchFamily="34" charset="0"/>
      <p:regular r:id="rId39"/>
    </p:embeddedFont>
  </p:embeddedFontLst>
  <p:defaultTextStyle>
    <a:defPPr>
      <a:defRPr lang="fr-CA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8">
          <p15:clr>
            <a:srgbClr val="A4A3A4"/>
          </p15:clr>
        </p15:guide>
        <p15:guide id="2" orient="horz" pos="4269">
          <p15:clr>
            <a:srgbClr val="A4A3A4"/>
          </p15:clr>
        </p15:guide>
        <p15:guide id="3" pos="5494">
          <p15:clr>
            <a:srgbClr val="A4A3A4"/>
          </p15:clr>
        </p15:guide>
        <p15:guide id="4" pos="1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4745"/>
    <a:srgbClr val="4D4126"/>
    <a:srgbClr val="D4642B"/>
    <a:srgbClr val="7A7E7D"/>
    <a:srgbClr val="6B859E"/>
    <a:srgbClr val="204275"/>
    <a:srgbClr val="CB203C"/>
    <a:srgbClr val="273D5F"/>
    <a:srgbClr val="9A1F23"/>
    <a:srgbClr val="0042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35" autoAdjust="0"/>
    <p:restoredTop sz="92517" autoAdjust="0"/>
  </p:normalViewPr>
  <p:slideViewPr>
    <p:cSldViewPr showGuides="1">
      <p:cViewPr varScale="1">
        <p:scale>
          <a:sx n="118" d="100"/>
          <a:sy n="118" d="100"/>
        </p:scale>
        <p:origin x="2552" y="200"/>
      </p:cViewPr>
      <p:guideLst>
        <p:guide orient="horz" pos="3838"/>
        <p:guide orient="horz" pos="4269"/>
        <p:guide pos="5494"/>
        <p:guide pos="1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0"/>
    </p:cViewPr>
  </p:sorterViewPr>
  <p:notesViewPr>
    <p:cSldViewPr showGuides="1">
      <p:cViewPr>
        <p:scale>
          <a:sx n="106" d="100"/>
          <a:sy n="106" d="100"/>
        </p:scale>
        <p:origin x="-5250" y="-522"/>
      </p:cViewPr>
      <p:guideLst>
        <p:guide orient="horz" pos="2909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2525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Arial" charset="0"/>
                <a:ea typeface="Osaka" pitchFamily="-4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3"/>
          </p:nvPr>
        </p:nvSpPr>
        <p:spPr>
          <a:xfrm>
            <a:off x="3970338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Osaka" pitchFamily="52" charset="-128"/>
              </a:defRPr>
            </a:lvl1pPr>
          </a:lstStyle>
          <a:p>
            <a:pPr>
              <a:defRPr/>
            </a:pPr>
            <a:fld id="{97834233-6072-4E67-9B55-28F62049FB30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5204945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Arial" charset="0"/>
                <a:ea typeface="Osaka" pitchFamily="-4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Arial" charset="0"/>
                <a:ea typeface="Osaka" pitchFamily="-4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6975" y="692150"/>
            <a:ext cx="4618038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387850"/>
            <a:ext cx="5607050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noProof="0" dirty="0"/>
              <a:t>Cliquez pour modifier les styles du texte du masque</a:t>
            </a:r>
          </a:p>
          <a:p>
            <a:pPr lvl="1"/>
            <a:r>
              <a:rPr lang="fr-CA" noProof="0" dirty="0"/>
              <a:t>Deuxième niveau</a:t>
            </a:r>
          </a:p>
          <a:p>
            <a:pPr lvl="2"/>
            <a:r>
              <a:rPr lang="fr-CA" noProof="0" dirty="0"/>
              <a:t>Troisième niveau</a:t>
            </a:r>
          </a:p>
          <a:p>
            <a:pPr lvl="3"/>
            <a:r>
              <a:rPr lang="fr-CA" noProof="0" dirty="0"/>
              <a:t>Quatrième niveau</a:t>
            </a:r>
          </a:p>
          <a:p>
            <a:pPr lvl="4"/>
            <a:r>
              <a:rPr lang="fr-CA" noProof="0" dirty="0"/>
              <a:t>Cinquième niveau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525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Arial" charset="0"/>
                <a:ea typeface="Osaka" pitchFamily="-4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772525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Arial" charset="0"/>
                <a:ea typeface="Osaka" pitchFamily="-44" charset="-128"/>
              </a:defRPr>
            </a:lvl1pPr>
          </a:lstStyle>
          <a:p>
            <a:pPr>
              <a:defRPr/>
            </a:pPr>
            <a:fld id="{2C02CAD0-EEDB-481F-B918-496328B7E2A3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149424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ro-cha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Cli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-inter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-cha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6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Cli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-inter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ro-inter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inter_macro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ro-cha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sp>
        <p:nvSpPr>
          <p:cNvPr id="6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Cli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ro-inter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ro-cha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sp>
        <p:nvSpPr>
          <p:cNvPr id="6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Cli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ro-inter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-cha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sp>
        <p:nvSpPr>
          <p:cNvPr id="6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Cli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-inter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-cha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6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Cli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6215_montage_PPT_macro-micro_01_macro-1.jp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8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857356" y="249939"/>
            <a:ext cx="5500726" cy="110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  <a:endParaRPr lang="fr-CA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1029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13938" y="1714488"/>
            <a:ext cx="8607787" cy="4378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0594" y="6456932"/>
            <a:ext cx="432000" cy="40800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="0">
                <a:solidFill>
                  <a:srgbClr val="6B859E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8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23" r:id="rId2"/>
    <p:sldLayoutId id="2147484018" r:id="rId3"/>
    <p:sldLayoutId id="2147484024" r:id="rId4"/>
    <p:sldLayoutId id="2147484019" r:id="rId5"/>
    <p:sldLayoutId id="2147484025" r:id="rId6"/>
    <p:sldLayoutId id="2147484020" r:id="rId7"/>
    <p:sldLayoutId id="2147484026" r:id="rId8"/>
    <p:sldLayoutId id="2147484021" r:id="rId9"/>
    <p:sldLayoutId id="2147484027" r:id="rId10"/>
    <p:sldLayoutId id="2147484022" r:id="rId11"/>
    <p:sldLayoutId id="2147484028" r:id="rId12"/>
    <p:sldLayoutId id="2147484017" r:id="rId13"/>
    <p:sldLayoutId id="2147484029" r:id="rId14"/>
  </p:sldLayoutIdLst>
  <p:hf hdr="0" ftr="0" dt="0"/>
  <p:txStyles>
    <p:titleStyle>
      <a:lvl1pPr algn="l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3000" b="1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524A3F"/>
          </a:solidFill>
          <a:latin typeface="Formata-Medium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524A3F"/>
          </a:solidFill>
          <a:latin typeface="Formata-Medium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524A3F"/>
          </a:solidFill>
          <a:latin typeface="Formata-Medium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524A3F"/>
          </a:solidFill>
          <a:latin typeface="Formata-Medium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BlissMedium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BlissMedium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BlissMedium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BlissMedium" pitchFamily="2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rgbClr val="D9C59E"/>
        </a:buClr>
        <a:buSzPct val="110000"/>
        <a:buFontTx/>
        <a:buNone/>
        <a:defRPr sz="2600" b="0" kern="1200">
          <a:solidFill>
            <a:srgbClr val="6B859E"/>
          </a:solidFill>
          <a:latin typeface="Arial" pitchFamily="34" charset="0"/>
          <a:ea typeface="+mn-ea"/>
          <a:cs typeface="Arial" pitchFamily="34" charset="0"/>
        </a:defRPr>
      </a:lvl1pPr>
      <a:lvl2pPr marL="361950" indent="-180975" algn="l" rtl="0" eaLnBrk="0" fontAlgn="base" hangingPunct="0">
        <a:spcBef>
          <a:spcPct val="20000"/>
        </a:spcBef>
        <a:spcAft>
          <a:spcPts val="300"/>
        </a:spcAft>
        <a:buClr>
          <a:srgbClr val="D4642B"/>
        </a:buClr>
        <a:buFont typeface="Wingdings" pitchFamily="2" charset="2"/>
        <a:buChar char="§"/>
        <a:defRPr sz="2500" kern="1200">
          <a:solidFill>
            <a:srgbClr val="272525"/>
          </a:solidFill>
          <a:latin typeface="Arial" pitchFamily="34" charset="0"/>
          <a:ea typeface="+mn-ea"/>
          <a:cs typeface="Arial" pitchFamily="34" charset="0"/>
        </a:defRPr>
      </a:lvl2pPr>
      <a:lvl3pPr marL="714375" indent="-171450" algn="l" rtl="0" eaLnBrk="0" fontAlgn="base" hangingPunct="0">
        <a:spcBef>
          <a:spcPct val="20000"/>
        </a:spcBef>
        <a:spcAft>
          <a:spcPts val="300"/>
        </a:spcAft>
        <a:buClr>
          <a:srgbClr val="D4642B"/>
        </a:buClr>
        <a:buFont typeface="Wingdings" pitchFamily="2" charset="2"/>
        <a:buChar char="§"/>
        <a:defRPr sz="2300" kern="1200">
          <a:solidFill>
            <a:srgbClr val="272525"/>
          </a:solidFill>
          <a:latin typeface="Arial" pitchFamily="34" charset="0"/>
          <a:ea typeface="+mn-ea"/>
          <a:cs typeface="Arial" pitchFamily="34" charset="0"/>
        </a:defRPr>
      </a:lvl3pPr>
      <a:lvl4pPr marL="1076325" indent="-180975" algn="l" rtl="0" eaLnBrk="0" fontAlgn="base" hangingPunct="0">
        <a:spcBef>
          <a:spcPct val="20000"/>
        </a:spcBef>
        <a:spcAft>
          <a:spcPts val="300"/>
        </a:spcAft>
        <a:buClr>
          <a:srgbClr val="D4642B"/>
        </a:buClr>
        <a:buFont typeface="Wingdings" pitchFamily="2" charset="2"/>
        <a:buChar char="§"/>
        <a:defRPr sz="2000" kern="1200">
          <a:solidFill>
            <a:srgbClr val="272525"/>
          </a:solidFill>
          <a:latin typeface="Arial" pitchFamily="34" charset="0"/>
          <a:ea typeface="+mn-ea"/>
          <a:cs typeface="Arial" pitchFamily="34" charset="0"/>
        </a:defRPr>
      </a:lvl4pPr>
      <a:lvl5pPr marL="1438275" indent="-180975" algn="l" rtl="0" eaLnBrk="0" fontAlgn="base" hangingPunct="0">
        <a:spcBef>
          <a:spcPct val="20000"/>
        </a:spcBef>
        <a:spcAft>
          <a:spcPct val="0"/>
        </a:spcAft>
        <a:buClr>
          <a:srgbClr val="D4642B"/>
        </a:buClr>
        <a:buFont typeface="Wingdings" pitchFamily="2" charset="2"/>
        <a:buChar char="§"/>
        <a:defRPr sz="1700" kern="1200">
          <a:solidFill>
            <a:srgbClr val="272525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600" dirty="0"/>
              <a:t>Figure 2.1 : </a:t>
            </a:r>
            <a:br>
              <a:rPr lang="fr-CA" sz="2600" dirty="0"/>
            </a:br>
            <a:r>
              <a:rPr lang="fr-CA" sz="2600" dirty="0"/>
              <a:t>Le diagramme des flux circulaires</a:t>
            </a:r>
            <a:endParaRPr lang="fr-FR" sz="2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10</a:t>
            </a:fld>
            <a:endParaRPr lang="fr-CA" dirty="0"/>
          </a:p>
        </p:txBody>
      </p:sp>
      <p:pic>
        <p:nvPicPr>
          <p:cNvPr id="5" name="Espace réservé du contenu 4" descr="macro_figure2-1.jpg"/>
          <p:cNvPicPr>
            <a:picLocks noGrp="1" noChangeAspect="1"/>
          </p:cNvPicPr>
          <p:nvPr>
            <p:ph sz="quarter" idx="12"/>
          </p:nvPr>
        </p:nvPicPr>
        <p:blipFill>
          <a:blip r:embed="rId2"/>
          <a:srcRect l="-12899" r="-12899"/>
          <a:stretch>
            <a:fillRect/>
          </a:stretch>
        </p:blipFill>
        <p:spPr>
          <a:xfrm>
            <a:off x="152400" y="1524000"/>
            <a:ext cx="8991600" cy="4646571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L’économiste en tant </a:t>
            </a:r>
            <a:br>
              <a:rPr lang="fr-CA" dirty="0"/>
            </a:br>
            <a:r>
              <a:rPr lang="fr-CA" dirty="0"/>
              <a:t>que scientifique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11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spcAft>
                <a:spcPct val="20000"/>
              </a:spcAft>
            </a:pPr>
            <a:r>
              <a:rPr lang="fr-CA" b="1" dirty="0">
                <a:cs typeface="Arial" charset="0"/>
              </a:rPr>
              <a:t>Un deuxième modèle :                                                   la courbe des possibilités de production</a:t>
            </a:r>
          </a:p>
          <a:p>
            <a:pPr lvl="1">
              <a:spcAft>
                <a:spcPct val="20000"/>
              </a:spcAft>
              <a:buFont typeface="Arial" charset="0"/>
              <a:buChar char="•"/>
            </a:pPr>
            <a:r>
              <a:rPr lang="fr-CA" dirty="0">
                <a:cs typeface="Arial" charset="0"/>
              </a:rPr>
              <a:t>Dans la réalité, les économies produisent des milliers   de biens et de services différents.</a:t>
            </a:r>
          </a:p>
          <a:p>
            <a:pPr lvl="1">
              <a:lnSpc>
                <a:spcPct val="90000"/>
              </a:lnSpc>
              <a:spcBef>
                <a:spcPts val="800"/>
              </a:spcBef>
              <a:buFont typeface="Arial" charset="0"/>
              <a:buChar char="•"/>
            </a:pPr>
            <a:r>
              <a:rPr lang="fr-CA" dirty="0">
                <a:cs typeface="Arial" charset="0"/>
              </a:rPr>
              <a:t>Prenons comme exemple une économie                       qui ne produit que deux biens : des ordinateurs et       des automobiles, ces deux industries requérant              la totalité des facteurs de production.     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600" dirty="0"/>
              <a:t>Figure 2.2 : </a:t>
            </a:r>
            <a:br>
              <a:rPr lang="fr-CA" sz="2600" dirty="0"/>
            </a:br>
            <a:r>
              <a:rPr lang="fr-CA" sz="2600" dirty="0"/>
              <a:t>La courbe des possibilités de production</a:t>
            </a:r>
            <a:endParaRPr lang="fr-FR" sz="2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12</a:t>
            </a:fld>
            <a:endParaRPr lang="fr-CA" dirty="0"/>
          </a:p>
        </p:txBody>
      </p:sp>
      <p:pic>
        <p:nvPicPr>
          <p:cNvPr id="5" name="Espace réservé du contenu 4" descr="macro_figure2-2.jpg"/>
          <p:cNvPicPr>
            <a:picLocks noGrp="1" noChangeAspect="1"/>
          </p:cNvPicPr>
          <p:nvPr>
            <p:ph sz="quarter" idx="12"/>
          </p:nvPr>
        </p:nvPicPr>
        <p:blipFill>
          <a:blip r:embed="rId2"/>
          <a:srcRect l="-36927" r="-36927"/>
          <a:stretch>
            <a:fillRect/>
          </a:stretch>
        </p:blipFill>
        <p:spPr>
          <a:xfrm>
            <a:off x="149247" y="1524000"/>
            <a:ext cx="8994753" cy="46482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L’économiste en tant </a:t>
            </a:r>
            <a:br>
              <a:rPr lang="fr-CA" dirty="0"/>
            </a:br>
            <a:r>
              <a:rPr lang="fr-CA" dirty="0"/>
              <a:t>que scientifique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13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180975" lvl="1" indent="0">
              <a:spcAft>
                <a:spcPts val="0"/>
              </a:spcAft>
              <a:buNone/>
            </a:pPr>
            <a:r>
              <a:rPr lang="fr-CA" sz="2600" b="1" dirty="0">
                <a:cs typeface="Arial" charset="0"/>
              </a:rPr>
              <a:t>Un deuxième modèle :                                                 la courbe des possibilités de production (suite)</a:t>
            </a:r>
            <a:endParaRPr lang="fr-CA" sz="2600" dirty="0">
              <a:cs typeface="Arial" charset="0"/>
            </a:endParaRPr>
          </a:p>
          <a:p>
            <a:pPr lvl="1">
              <a:spcAft>
                <a:spcPct val="20000"/>
              </a:spcAft>
              <a:buFont typeface="Arial" charset="0"/>
              <a:buChar char="•"/>
            </a:pPr>
            <a:r>
              <a:rPr lang="fr-CA" dirty="0">
                <a:cs typeface="Arial" charset="0"/>
              </a:rPr>
              <a:t>La courbe des possibilités de production a le mérite de simplifier la réalité complexe de l’économie pour faire ressortir et préciser des concepts fondamentaux. </a:t>
            </a:r>
          </a:p>
          <a:p>
            <a:pPr lvl="1">
              <a:spcAft>
                <a:spcPct val="20000"/>
              </a:spcAft>
              <a:buFont typeface="Arial" charset="0"/>
              <a:buChar char="•"/>
            </a:pPr>
            <a:r>
              <a:rPr lang="fr-CA" dirty="0">
                <a:cs typeface="Arial" charset="0"/>
              </a:rPr>
              <a:t>Elle illustre les principes suivants :</a:t>
            </a:r>
          </a:p>
          <a:p>
            <a:pPr lvl="2">
              <a:spcAft>
                <a:spcPct val="20000"/>
              </a:spcAft>
              <a:buFont typeface="Arial" charset="0"/>
              <a:buChar char="•"/>
            </a:pPr>
            <a:r>
              <a:rPr lang="fr-CA" dirty="0">
                <a:cs typeface="Arial" charset="0"/>
              </a:rPr>
              <a:t>la rareté, l’efficacité, l’arbitrage, les coûts de renonciation, la croissance économique.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600" dirty="0"/>
              <a:t>Figure 2.3 : Le déplacement de la courbe des possibilités de production</a:t>
            </a:r>
            <a:endParaRPr lang="fr-FR" sz="2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14</a:t>
            </a:fld>
            <a:endParaRPr lang="fr-CA" dirty="0"/>
          </a:p>
        </p:txBody>
      </p:sp>
      <p:pic>
        <p:nvPicPr>
          <p:cNvPr id="5" name="Espace réservé du contenu 4" descr="macro_figure2-3.jpg"/>
          <p:cNvPicPr>
            <a:picLocks noGrp="1" noChangeAspect="1"/>
          </p:cNvPicPr>
          <p:nvPr>
            <p:ph sz="quarter" idx="12"/>
          </p:nvPr>
        </p:nvPicPr>
        <p:blipFill>
          <a:blip r:embed="rId2"/>
          <a:srcRect l="-45259" r="-45259"/>
          <a:stretch>
            <a:fillRect/>
          </a:stretch>
        </p:blipFill>
        <p:spPr>
          <a:xfrm>
            <a:off x="228600" y="1524000"/>
            <a:ext cx="8994753" cy="464820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L’économiste en tant </a:t>
            </a:r>
            <a:br>
              <a:rPr lang="fr-CA" dirty="0"/>
            </a:br>
            <a:r>
              <a:rPr lang="fr-CA" dirty="0"/>
              <a:t>que scientifique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15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spcAft>
                <a:spcPct val="20000"/>
              </a:spcAft>
            </a:pPr>
            <a:r>
              <a:rPr lang="fr-CA" b="1" dirty="0">
                <a:cs typeface="Arial" charset="0"/>
              </a:rPr>
              <a:t>La microéconomie et la macroéconomie</a:t>
            </a:r>
          </a:p>
          <a:p>
            <a:pPr lvl="1">
              <a:spcAft>
                <a:spcPct val="20000"/>
              </a:spcAft>
              <a:buFont typeface="Arial" charset="0"/>
              <a:buChar char="•"/>
            </a:pPr>
            <a:r>
              <a:rPr lang="fr-CA" b="1" dirty="0">
                <a:cs typeface="Arial" charset="0"/>
              </a:rPr>
              <a:t>Microéconomie</a:t>
            </a:r>
            <a:r>
              <a:rPr lang="fr-CA" dirty="0">
                <a:cs typeface="Arial" charset="0"/>
              </a:rPr>
              <a:t> : Étude de la prise de décisions         des ménages et des entreprises ainsi que de leurs interactions sur les marchés.  </a:t>
            </a:r>
          </a:p>
          <a:p>
            <a:pPr lvl="1">
              <a:spcAft>
                <a:spcPct val="20000"/>
              </a:spcAft>
              <a:buFont typeface="Arial" charset="0"/>
              <a:buChar char="•"/>
            </a:pPr>
            <a:r>
              <a:rPr lang="fr-CA" b="1" dirty="0">
                <a:cs typeface="Arial" charset="0"/>
              </a:rPr>
              <a:t>Macroéconomie</a:t>
            </a:r>
            <a:r>
              <a:rPr lang="fr-CA" dirty="0">
                <a:cs typeface="Arial" charset="0"/>
              </a:rPr>
              <a:t> : Étude des phénomènes économiques globaux, notamment l’inflation, le chômage et                 la croissance économique.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L’économiste en tant </a:t>
            </a:r>
            <a:br>
              <a:rPr lang="fr-CA" dirty="0"/>
            </a:br>
            <a:r>
              <a:rPr lang="fr-CA" dirty="0"/>
              <a:t>que conseiller politique 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16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>
                <a:cs typeface="Arial" charset="0"/>
              </a:rPr>
              <a:t>Lorsque les économistes tentent d’expliquer le monde,  ils se comportent comme des scientifiques. Quand ils essaient de l’améliorer, ils deviennent des conseillers politiques.</a:t>
            </a:r>
          </a:p>
          <a:p>
            <a:pPr>
              <a:spcAft>
                <a:spcPct val="20000"/>
              </a:spcAft>
            </a:pPr>
            <a:r>
              <a:rPr lang="fr-CA" b="1" dirty="0">
                <a:cs typeface="Arial" charset="0"/>
              </a:rPr>
              <a:t>L’analyse positive et l’analyse normative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b="1" dirty="0">
                <a:cs typeface="Arial" charset="0"/>
              </a:rPr>
              <a:t>Énoncé positif </a:t>
            </a:r>
            <a:r>
              <a:rPr lang="fr-CA" dirty="0">
                <a:cs typeface="Arial" charset="0"/>
              </a:rPr>
              <a:t>: Proposition par laquelle on essaie </a:t>
            </a:r>
            <a:br>
              <a:rPr lang="fr-CA" dirty="0">
                <a:cs typeface="Arial" charset="0"/>
              </a:rPr>
            </a:br>
            <a:r>
              <a:rPr lang="fr-CA" dirty="0">
                <a:cs typeface="Arial" charset="0"/>
              </a:rPr>
              <a:t>de décrire l’état du monde. </a:t>
            </a:r>
            <a:endParaRPr lang="fr-CA" dirty="0"/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b="1" dirty="0">
                <a:cs typeface="Arial" charset="0"/>
              </a:rPr>
              <a:t>Énoncé normatif </a:t>
            </a:r>
            <a:r>
              <a:rPr lang="fr-CA" dirty="0">
                <a:cs typeface="Arial" charset="0"/>
              </a:rPr>
              <a:t>: Proposition par laquelle on essaie   de déterminer ce que devrait être le monde.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Pourquoi les économistes ne s’entendent-ils pas ?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17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>
                <a:cs typeface="Arial" charset="0"/>
              </a:rPr>
              <a:t>Les économistes divergent d’opinion sur la validité      des diverses théories économiques. 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>
                <a:cs typeface="Arial" charset="0"/>
              </a:rPr>
              <a:t>Les économistes ont des valeurs différentes et, par conséquent, une vision normative différente des objectifs que devrait poursuivre la politique économique.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Pourquoi les économistes ne s’entendent-ils pas ?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18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spcAft>
                <a:spcPct val="20000"/>
              </a:spcAft>
            </a:pPr>
            <a:r>
              <a:rPr lang="fr-CA" b="1" dirty="0">
                <a:cs typeface="Arial" charset="0"/>
              </a:rPr>
              <a:t>Des raisonnements scientifiques divergents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>
                <a:cs typeface="Arial" charset="0"/>
              </a:rPr>
              <a:t>L’économie est une science toute récente où il reste beaucoup à découvrir.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>
                <a:cs typeface="Arial" charset="0"/>
              </a:rPr>
              <a:t>Les querelles entre économistes proviennent souvent de leurs désaccords sur la validité des différentes théories, de même que sur l’importance à accorder aux nombreuses variables en jeu.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Pourquoi les économistes ne s’entendent-ils pas ?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19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spcAft>
                <a:spcPct val="20000"/>
              </a:spcAft>
            </a:pPr>
            <a:r>
              <a:rPr lang="fr-CA" b="1" dirty="0">
                <a:cs typeface="Arial" charset="0"/>
              </a:rPr>
              <a:t>Des valeurs différentes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>
                <a:cs typeface="Arial" charset="0"/>
              </a:rPr>
              <a:t>Les économistes ne s’entendent pas sur les politiques publiques à adopter.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>
                <a:cs typeface="Arial" charset="0"/>
              </a:rPr>
              <a:t>Il est impossible d’évaluer les politiques économiques sous le seul angle de l’analyse scientifique.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>
                <a:cs typeface="Arial" charset="0"/>
              </a:rPr>
              <a:t>Les économistes formulent des recommandations contradictoires parce qu’ils ont des valeurs différentes.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/>
              <a:t>Partie 1 : Introduction</a:t>
            </a:r>
            <a:endParaRPr lang="fr-CA" sz="4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</a:t>
            </a:fld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304800" y="2895600"/>
            <a:ext cx="8652055" cy="1862150"/>
          </a:xfrm>
        </p:spPr>
        <p:txBody>
          <a:bodyPr/>
          <a:lstStyle/>
          <a:p>
            <a:pPr algn="ctr"/>
            <a:r>
              <a:rPr lang="fr-FR" sz="4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Penser comme un économiste</a:t>
            </a:r>
          </a:p>
          <a:p>
            <a:endParaRPr lang="fr-CA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A" dirty="0"/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600" dirty="0"/>
              <a:t>Tableau 2.1 : Quinze propositions faisant presque l’unanimité chez les économistes</a:t>
            </a:r>
            <a:endParaRPr lang="fr-FR" sz="2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20</a:t>
            </a:fld>
            <a:endParaRPr lang="fr-CA" dirty="0"/>
          </a:p>
        </p:txBody>
      </p:sp>
      <p:pic>
        <p:nvPicPr>
          <p:cNvPr id="5" name="Espace réservé du contenu 4" descr="macro_tableau2-1_a.jpg"/>
          <p:cNvPicPr>
            <a:picLocks noGrp="1" noChangeAspect="1"/>
          </p:cNvPicPr>
          <p:nvPr>
            <p:ph sz="quarter" idx="12"/>
          </p:nvPr>
        </p:nvPicPr>
        <p:blipFill>
          <a:blip r:embed="rId2"/>
          <a:srcRect l="-30399" r="-30399"/>
          <a:stretch>
            <a:fillRect/>
          </a:stretch>
        </p:blipFill>
        <p:spPr>
          <a:xfrm>
            <a:off x="152399" y="1524000"/>
            <a:ext cx="8994753" cy="464820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600" dirty="0"/>
              <a:t>Tableau 2.1 : Quinze propositions faisant presque l’unanimité chez les économistes (suite)</a:t>
            </a:r>
            <a:endParaRPr lang="fr-FR" sz="2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21</a:t>
            </a:fld>
            <a:endParaRPr lang="fr-CA" dirty="0"/>
          </a:p>
        </p:txBody>
      </p:sp>
      <p:pic>
        <p:nvPicPr>
          <p:cNvPr id="5" name="Espace réservé du contenu 4" descr="macro_tableau2-1_b.jpg"/>
          <p:cNvPicPr>
            <a:picLocks noGrp="1" noChangeAspect="1"/>
          </p:cNvPicPr>
          <p:nvPr>
            <p:ph sz="quarter" idx="12"/>
          </p:nvPr>
        </p:nvPicPr>
        <p:blipFill>
          <a:blip r:embed="rId2"/>
          <a:srcRect l="-32147" r="-32147"/>
          <a:stretch>
            <a:fillRect/>
          </a:stretch>
        </p:blipFill>
        <p:spPr>
          <a:xfrm>
            <a:off x="228600" y="1524000"/>
            <a:ext cx="8915400" cy="4607193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ANNEXE : Un tour d’horizon </a:t>
            </a:r>
            <a:br>
              <a:rPr lang="fr-CA" dirty="0"/>
            </a:br>
            <a:r>
              <a:rPr lang="fr-CA" dirty="0"/>
              <a:t>des graphiques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22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spcAft>
                <a:spcPct val="20000"/>
              </a:spcAft>
            </a:pPr>
            <a:r>
              <a:rPr lang="fr-CA" sz="2500" dirty="0">
                <a:cs typeface="Arial" charset="0"/>
              </a:rPr>
              <a:t>Les variables économiques sont très souvent liées            les unes aux autres.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>
                <a:cs typeface="Arial" charset="0"/>
              </a:rPr>
              <a:t>Ainsi, la hausse du prix des bananes, par exemple, provoque une baisse de leur consommation.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>
                <a:cs typeface="Arial" charset="0"/>
              </a:rPr>
              <a:t>Pour illustrer les relations entre ces variables,               on a recours à des graphiques.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ANNEXE : Un tour d’horizon </a:t>
            </a:r>
            <a:br>
              <a:rPr lang="fr-CA" dirty="0"/>
            </a:br>
            <a:r>
              <a:rPr lang="fr-CA" dirty="0"/>
              <a:t>des graphiques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23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>
                <a:cs typeface="Arial" charset="0"/>
              </a:rPr>
              <a:t>Ces graphiques servent deux fins : </a:t>
            </a:r>
          </a:p>
          <a:p>
            <a:pPr lvl="2">
              <a:spcAft>
                <a:spcPct val="20000"/>
              </a:spcAft>
              <a:buFont typeface="Times" charset="0"/>
              <a:buChar char="•"/>
            </a:pPr>
            <a:r>
              <a:rPr lang="fr-CA" dirty="0">
                <a:cs typeface="Arial" charset="0"/>
              </a:rPr>
              <a:t>Permettre aux économistes de présenter leurs idées plus clairement que ne le feraient des équations ou des mots. </a:t>
            </a:r>
          </a:p>
          <a:p>
            <a:pPr lvl="2">
              <a:spcAft>
                <a:spcPct val="20000"/>
              </a:spcAft>
              <a:buFont typeface="Times" charset="0"/>
              <a:buChar char="•"/>
            </a:pPr>
            <a:r>
              <a:rPr lang="fr-CA" dirty="0">
                <a:cs typeface="Arial" charset="0"/>
              </a:rPr>
              <a:t>Offrir un moyen de visualiser le lien qui pourrait exister entre les phénomènes observés.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>
                <a:cs typeface="Arial" charset="0"/>
              </a:rPr>
              <a:t>En somme, les graphiques permettent d’organiser l’information de manière condensée.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600" dirty="0"/>
              <a:t>Figure 2A.1 : </a:t>
            </a:r>
            <a:br>
              <a:rPr lang="fr-CA" sz="2600" dirty="0"/>
            </a:br>
            <a:r>
              <a:rPr lang="fr-CA" sz="2600" dirty="0"/>
              <a:t>Des types de graphiques</a:t>
            </a:r>
            <a:endParaRPr lang="fr-FR" sz="2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24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spcAft>
                <a:spcPct val="20000"/>
              </a:spcAft>
            </a:pPr>
            <a:r>
              <a:rPr lang="fr-CA" sz="2500" b="1" dirty="0">
                <a:cs typeface="Arial" charset="0"/>
              </a:rPr>
              <a:t>Les graphiques à une variable</a:t>
            </a:r>
          </a:p>
          <a:p>
            <a:pPr marL="457200" indent="-457200">
              <a:spcAft>
                <a:spcPct val="20000"/>
              </a:spcAft>
              <a:buSzPct val="100000"/>
              <a:buAutoNum type="alphaLcParenR"/>
            </a:pPr>
            <a:r>
              <a:rPr lang="fr-CA" sz="2300" b="1" dirty="0">
                <a:cs typeface="Arial" charset="0"/>
              </a:rPr>
              <a:t>Diagramme circulaire</a:t>
            </a:r>
          </a:p>
          <a:p>
            <a:endParaRPr lang="fr-FR" dirty="0"/>
          </a:p>
        </p:txBody>
      </p:sp>
      <p:pic>
        <p:nvPicPr>
          <p:cNvPr id="5" name="Image 4" descr="macro_figure2a-1_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209800"/>
            <a:ext cx="4800600" cy="392776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600" dirty="0"/>
              <a:t>Figure 2A.1 : </a:t>
            </a:r>
            <a:br>
              <a:rPr lang="fr-CA" sz="2600" dirty="0"/>
            </a:br>
            <a:r>
              <a:rPr lang="fr-CA" sz="2600" dirty="0"/>
              <a:t>Des types de graphiques (suite)</a:t>
            </a:r>
            <a:endParaRPr lang="fr-FR" sz="2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25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spcAft>
                <a:spcPct val="20000"/>
              </a:spcAft>
            </a:pPr>
            <a:r>
              <a:rPr lang="fr-CA" sz="2500" b="1" dirty="0">
                <a:cs typeface="Arial" charset="0"/>
              </a:rPr>
              <a:t>Les graphiques à une variable (suite)</a:t>
            </a:r>
          </a:p>
          <a:p>
            <a:pPr>
              <a:spcAft>
                <a:spcPct val="20000"/>
              </a:spcAft>
            </a:pPr>
            <a:r>
              <a:rPr lang="fr-CA" sz="2300" b="1" dirty="0">
                <a:cs typeface="Arial" charset="0"/>
              </a:rPr>
              <a:t>b) Histogramme</a:t>
            </a:r>
          </a:p>
          <a:p>
            <a:endParaRPr lang="fr-FR" dirty="0"/>
          </a:p>
        </p:txBody>
      </p:sp>
      <p:pic>
        <p:nvPicPr>
          <p:cNvPr id="5" name="Image 4" descr="macro_figure2a-1_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209800"/>
            <a:ext cx="4194048" cy="392634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600" dirty="0"/>
              <a:t>Figure 2A.1 : </a:t>
            </a:r>
            <a:br>
              <a:rPr lang="fr-CA" sz="2600" dirty="0"/>
            </a:br>
            <a:r>
              <a:rPr lang="fr-CA" sz="2600" dirty="0"/>
              <a:t>Des types de graphiques (suite)</a:t>
            </a:r>
            <a:endParaRPr lang="fr-FR" sz="2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26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spcAft>
                <a:spcPct val="20000"/>
              </a:spcAft>
            </a:pPr>
            <a:r>
              <a:rPr lang="fr-CA" sz="2500" b="1" dirty="0">
                <a:cs typeface="Arial" charset="0"/>
              </a:rPr>
              <a:t>Les graphiques à une variable (suite)</a:t>
            </a:r>
          </a:p>
          <a:p>
            <a:pPr>
              <a:spcAft>
                <a:spcPct val="20000"/>
              </a:spcAft>
            </a:pPr>
            <a:r>
              <a:rPr lang="fr-CA" sz="2300" b="1" dirty="0">
                <a:cs typeface="Arial" charset="0"/>
              </a:rPr>
              <a:t>c) Graphique de série chronologique </a:t>
            </a:r>
          </a:p>
          <a:p>
            <a:endParaRPr lang="fr-FR" dirty="0"/>
          </a:p>
        </p:txBody>
      </p:sp>
      <p:pic>
        <p:nvPicPr>
          <p:cNvPr id="5" name="Image 4" descr="macro_figure2a-1_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590800"/>
            <a:ext cx="4410456" cy="353280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600" dirty="0"/>
              <a:t>Figure 2A.2 : </a:t>
            </a:r>
            <a:br>
              <a:rPr lang="fr-CA" sz="2600" dirty="0"/>
            </a:br>
            <a:r>
              <a:rPr lang="fr-CA" sz="2600" dirty="0"/>
              <a:t>Le système de coordonnées cartésien</a:t>
            </a:r>
            <a:endParaRPr lang="fr-FR" sz="2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27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sz="2500" b="1" dirty="0">
                <a:cs typeface="Arial" charset="0"/>
              </a:rPr>
              <a:t>Les graphiques à deux variables</a:t>
            </a:r>
            <a:endParaRPr lang="fr-CA" sz="2500" dirty="0">
              <a:cs typeface="Arial" charset="0"/>
            </a:endParaRPr>
          </a:p>
          <a:p>
            <a:endParaRPr lang="fr-FR" dirty="0"/>
          </a:p>
        </p:txBody>
      </p:sp>
      <p:pic>
        <p:nvPicPr>
          <p:cNvPr id="5" name="Image 4" descr="macro_figure2a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209800"/>
            <a:ext cx="5788152" cy="388208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600" dirty="0"/>
              <a:t>Tableau 2A.1 : </a:t>
            </a:r>
            <a:br>
              <a:rPr lang="fr-CA" sz="2600" dirty="0"/>
            </a:br>
            <a:r>
              <a:rPr lang="fr-CA" sz="2600" dirty="0"/>
              <a:t>Les romans achetés par Geneviève </a:t>
            </a:r>
            <a:endParaRPr lang="fr-FR" sz="2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28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spcAft>
                <a:spcPct val="20000"/>
              </a:spcAft>
            </a:pPr>
            <a:r>
              <a:rPr lang="fr-FR" sz="2500" b="1" dirty="0"/>
              <a:t>Les courbes et le système de coordonnées</a:t>
            </a:r>
          </a:p>
          <a:p>
            <a:pPr>
              <a:spcAft>
                <a:spcPct val="20000"/>
              </a:spcAft>
            </a:pPr>
            <a:endParaRPr lang="fr-FR" sz="2500" b="1" dirty="0"/>
          </a:p>
        </p:txBody>
      </p:sp>
      <p:pic>
        <p:nvPicPr>
          <p:cNvPr id="6" name="Image 5" descr="macro_tableau2a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384" y="2209800"/>
            <a:ext cx="5871128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600" dirty="0"/>
              <a:t>Figure 2A.3 : </a:t>
            </a:r>
            <a:br>
              <a:rPr lang="fr-CA" sz="2600" dirty="0"/>
            </a:br>
            <a:r>
              <a:rPr lang="fr-CA" sz="2600" dirty="0"/>
              <a:t>La courbe de demande</a:t>
            </a:r>
            <a:endParaRPr lang="fr-FR" sz="2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29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sz="2500" b="1" dirty="0">
                <a:cs typeface="Arial" charset="0"/>
              </a:rPr>
              <a:t>Les courbes et le système de coordonnées (suite)</a:t>
            </a:r>
          </a:p>
          <a:p>
            <a:endParaRPr lang="fr-CA" sz="2500" b="1" dirty="0">
              <a:cs typeface="Arial" charset="0"/>
            </a:endParaRPr>
          </a:p>
          <a:p>
            <a:endParaRPr lang="fr-FR" dirty="0"/>
          </a:p>
        </p:txBody>
      </p:sp>
      <p:pic>
        <p:nvPicPr>
          <p:cNvPr id="5" name="Image 4" descr="macro_figure2a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133600"/>
            <a:ext cx="4724400" cy="39907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Introduction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3</a:t>
            </a:fld>
            <a:endParaRPr lang="fr-CA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110944" y="1643050"/>
            <a:ext cx="8709527" cy="4449775"/>
          </a:xfrm>
        </p:spPr>
        <p:txBody>
          <a:bodyPr/>
          <a:lstStyle/>
          <a:p>
            <a:pPr lvl="1"/>
            <a:r>
              <a:rPr lang="fr-CA" dirty="0"/>
              <a:t>Avant de plonger dans le vif du sujet, il est essentiel d’avoir une vue d’ensemble de la perception du monde propre aux économistes. </a:t>
            </a:r>
          </a:p>
          <a:p>
            <a:pPr lvl="1"/>
            <a:r>
              <a:rPr lang="fr-CA" dirty="0"/>
              <a:t>Par conséquent, ce chapitre aborde la méthodologie inhérente à cette discipline. </a:t>
            </a:r>
          </a:p>
          <a:p>
            <a:pPr lvl="2"/>
            <a:r>
              <a:rPr lang="fr-CA" dirty="0"/>
              <a:t>De quelle façon les économistes abordent-ils une question ? </a:t>
            </a:r>
          </a:p>
          <a:p>
            <a:pPr lvl="2"/>
            <a:r>
              <a:rPr lang="fr-CA" dirty="0"/>
              <a:t>Qu’est-ce qui distingue leur vision du monde ? 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600" dirty="0"/>
              <a:t>Figure 2A.4 : Les déplacements </a:t>
            </a:r>
            <a:br>
              <a:rPr lang="fr-CA" sz="2600" dirty="0"/>
            </a:br>
            <a:r>
              <a:rPr lang="fr-CA" sz="2600" dirty="0"/>
              <a:t>de la courbe de demande</a:t>
            </a:r>
            <a:endParaRPr lang="fr-FR" sz="2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30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sz="2500" b="1" dirty="0">
                <a:cs typeface="Arial" charset="0"/>
              </a:rPr>
              <a:t>Les courbes et le système de coordonnées (suite)</a:t>
            </a:r>
          </a:p>
          <a:p>
            <a:endParaRPr lang="fr-CA" sz="2500" b="1" dirty="0">
              <a:cs typeface="Arial" charset="0"/>
            </a:endParaRPr>
          </a:p>
          <a:p>
            <a:endParaRPr lang="fr-FR" dirty="0"/>
          </a:p>
        </p:txBody>
      </p:sp>
      <p:pic>
        <p:nvPicPr>
          <p:cNvPr id="5" name="Image 4" descr="macro_figure2a-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133600"/>
            <a:ext cx="4309872" cy="403477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600" dirty="0"/>
              <a:t>Figure 2A.5 : </a:t>
            </a:r>
            <a:br>
              <a:rPr lang="fr-CA" sz="2600" dirty="0"/>
            </a:br>
            <a:r>
              <a:rPr lang="fr-CA" sz="2600" dirty="0"/>
              <a:t>Le calcul de la pente d’une droite</a:t>
            </a:r>
            <a:endParaRPr lang="fr-FR" sz="2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31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sz="2500" b="1" dirty="0">
                <a:cs typeface="Arial" charset="0"/>
              </a:rPr>
              <a:t>La pente </a:t>
            </a:r>
          </a:p>
          <a:p>
            <a:endParaRPr lang="fr-CA" sz="2500" b="1" dirty="0">
              <a:cs typeface="Arial" charset="0"/>
            </a:endParaRPr>
          </a:p>
          <a:p>
            <a:endParaRPr lang="fr-CA" sz="2500" b="1" dirty="0">
              <a:cs typeface="Arial" charset="0"/>
            </a:endParaRPr>
          </a:p>
          <a:p>
            <a:r>
              <a:rPr lang="fr-CA" sz="2500" b="1" dirty="0">
                <a:cs typeface="Arial" charset="0"/>
              </a:rPr>
              <a:t> </a:t>
            </a:r>
          </a:p>
          <a:p>
            <a:endParaRPr lang="fr-FR" dirty="0"/>
          </a:p>
        </p:txBody>
      </p:sp>
      <p:pic>
        <p:nvPicPr>
          <p:cNvPr id="5" name="Image 4" descr="macro_figure2a-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254" y="1752600"/>
            <a:ext cx="4118946" cy="3581400"/>
          </a:xfrm>
          <a:prstGeom prst="rect">
            <a:avLst/>
          </a:prstGeom>
        </p:spPr>
      </p:pic>
      <p:pic>
        <p:nvPicPr>
          <p:cNvPr id="7" name="Imag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71800"/>
            <a:ext cx="11430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/>
          <p:cNvSpPr txBox="1"/>
          <p:nvPr/>
        </p:nvSpPr>
        <p:spPr>
          <a:xfrm>
            <a:off x="685800" y="5562600"/>
            <a:ext cx="7053042" cy="52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9" name="Image 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410200"/>
            <a:ext cx="77724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600" dirty="0"/>
              <a:t>Figure 2A.6 : Un graphique comportant </a:t>
            </a:r>
            <a:br>
              <a:rPr lang="fr-CA" sz="2600" dirty="0"/>
            </a:br>
            <a:r>
              <a:rPr lang="fr-CA" sz="2600" dirty="0"/>
              <a:t>une variable omise</a:t>
            </a:r>
            <a:endParaRPr lang="fr-FR" sz="2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32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sz="2500" b="1" dirty="0">
                <a:cs typeface="Arial" charset="0"/>
              </a:rPr>
              <a:t>Les causes et les effets : les variables omises</a:t>
            </a:r>
          </a:p>
          <a:p>
            <a:endParaRPr lang="fr-FR" dirty="0"/>
          </a:p>
        </p:txBody>
      </p:sp>
      <p:pic>
        <p:nvPicPr>
          <p:cNvPr id="5" name="Image 4" descr="macro_figure2a-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438400"/>
            <a:ext cx="7367351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600" dirty="0"/>
              <a:t>Figure 2A.7 : Un graphique suggérant </a:t>
            </a:r>
            <a:br>
              <a:rPr lang="fr-CA" sz="2600" dirty="0"/>
            </a:br>
            <a:r>
              <a:rPr lang="fr-CA" sz="2600" dirty="0"/>
              <a:t>une causalité inverse</a:t>
            </a:r>
            <a:endParaRPr lang="fr-FR" sz="2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33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sz="2500" b="1" dirty="0">
                <a:cs typeface="Arial" charset="0"/>
              </a:rPr>
              <a:t>Les causes et les effets : la causalité inverse</a:t>
            </a:r>
          </a:p>
          <a:p>
            <a:endParaRPr lang="fr-FR" dirty="0"/>
          </a:p>
        </p:txBody>
      </p:sp>
      <p:pic>
        <p:nvPicPr>
          <p:cNvPr id="5" name="Image 4" descr="macro_figure2a-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438400"/>
            <a:ext cx="7388624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L’économiste en tant </a:t>
            </a:r>
            <a:br>
              <a:rPr lang="fr-CA" dirty="0"/>
            </a:br>
            <a:r>
              <a:rPr lang="fr-CA" dirty="0"/>
              <a:t>que scientifique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4</a:t>
            </a:fld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La méthode scientifique : l’observation, la théorie    et le retour à l’observation</a:t>
            </a:r>
            <a:endParaRPr lang="fr-CA" dirty="0"/>
          </a:p>
          <a:p>
            <a:pPr lvl="1"/>
            <a:r>
              <a:rPr lang="fr-CA" dirty="0"/>
              <a:t>Les économistes s’efforcent de traiter leur sujet avec l’objectivité propre aux scientifiques.</a:t>
            </a:r>
          </a:p>
          <a:p>
            <a:pPr lvl="1"/>
            <a:r>
              <a:rPr lang="fr-CA" dirty="0"/>
              <a:t>Que font les économistes ?</a:t>
            </a:r>
          </a:p>
          <a:p>
            <a:pPr lvl="2"/>
            <a:r>
              <a:rPr lang="fr-CA" dirty="0"/>
              <a:t>Ils élaborent des théories.</a:t>
            </a:r>
          </a:p>
          <a:p>
            <a:pPr lvl="2"/>
            <a:r>
              <a:rPr lang="fr-CA" dirty="0"/>
              <a:t>Ils recueillent des données.</a:t>
            </a:r>
          </a:p>
          <a:p>
            <a:pPr lvl="2"/>
            <a:r>
              <a:rPr lang="fr-CA" dirty="0"/>
              <a:t>Ils analysent ces données afin de corroborer ou de réfuter les théories.</a:t>
            </a:r>
          </a:p>
          <a:p>
            <a:endParaRPr lang="fr-C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L’économiste en tant </a:t>
            </a:r>
            <a:br>
              <a:rPr lang="fr-CA" dirty="0"/>
            </a:br>
            <a:r>
              <a:rPr lang="fr-CA" dirty="0"/>
              <a:t>que scientifique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5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Le rôle des postulats</a:t>
            </a:r>
            <a:endParaRPr lang="fr-CA" dirty="0"/>
          </a:p>
          <a:p>
            <a:pPr lvl="1"/>
            <a:r>
              <a:rPr lang="fr-CA" dirty="0"/>
              <a:t>Les économistes se servent de postulats pour simplifier la réalité afin de la comprendre.</a:t>
            </a:r>
          </a:p>
          <a:p>
            <a:pPr lvl="1"/>
            <a:r>
              <a:rPr lang="fr-CA" dirty="0"/>
              <a:t>L’art de la pensée scientifique réside dans l’élaboration de postulats.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L’économiste en tant </a:t>
            </a:r>
            <a:br>
              <a:rPr lang="fr-CA" dirty="0"/>
            </a:br>
            <a:r>
              <a:rPr lang="fr-CA" dirty="0"/>
              <a:t>que scientifique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6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spcBef>
                <a:spcPts val="800"/>
              </a:spcBef>
              <a:spcAft>
                <a:spcPct val="20000"/>
              </a:spcAft>
            </a:pPr>
            <a:r>
              <a:rPr lang="fr-CA" b="1" dirty="0">
                <a:cs typeface="Arial" charset="0"/>
              </a:rPr>
              <a:t>Les modèles économiques</a:t>
            </a:r>
            <a:endParaRPr lang="fr-CA" dirty="0"/>
          </a:p>
          <a:p>
            <a:pPr lvl="1"/>
            <a:r>
              <a:rPr lang="fr-CA" dirty="0"/>
              <a:t>Les modèles économiques dont se servent                   les économistes pour expliquer la réalité se résument comme suit :</a:t>
            </a:r>
          </a:p>
          <a:p>
            <a:pPr lvl="2"/>
            <a:r>
              <a:rPr lang="fr-CA" dirty="0"/>
              <a:t>Les modèles sacrifient bien des détails afin de </a:t>
            </a:r>
            <a:br>
              <a:rPr lang="fr-CA" dirty="0"/>
            </a:br>
            <a:r>
              <a:rPr lang="fr-CA" dirty="0"/>
              <a:t>se concentrer sur l’essentiel.  </a:t>
            </a:r>
          </a:p>
          <a:p>
            <a:pPr lvl="2"/>
            <a:r>
              <a:rPr lang="fr-CA" dirty="0"/>
              <a:t>Ils sont fondés sur des postulats.</a:t>
            </a:r>
          </a:p>
          <a:p>
            <a:pPr lvl="2"/>
            <a:r>
              <a:rPr lang="fr-CA" dirty="0"/>
              <a:t>Ils sont des diagrammes et des équations.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L’économiste en tant </a:t>
            </a:r>
            <a:br>
              <a:rPr lang="fr-CA" dirty="0"/>
            </a:br>
            <a:r>
              <a:rPr lang="fr-CA" dirty="0"/>
              <a:t>que scientifique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7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spcAft>
                <a:spcPct val="20000"/>
              </a:spcAft>
            </a:pPr>
            <a:r>
              <a:rPr lang="fr-CA" b="1" dirty="0">
                <a:cs typeface="Arial" charset="0"/>
              </a:rPr>
              <a:t>Un premier modèle :                                                       le diagramme des flux circulaires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>
                <a:cs typeface="Arial" charset="0"/>
              </a:rPr>
              <a:t>La réalité économique englobe des millions de personnes se consacrant à une multitude d’activités</a:t>
            </a:r>
            <a:r>
              <a:rPr lang="fr-CA" sz="1200" dirty="0">
                <a:cs typeface="Arial" charset="0"/>
              </a:rPr>
              <a:t> </a:t>
            </a:r>
            <a:r>
              <a:rPr lang="fr-CA" dirty="0">
                <a:cs typeface="Arial" charset="0"/>
              </a:rPr>
              <a:t>: acheter, vendre, travailler, louer, produire, etc.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>
                <a:cs typeface="Arial" charset="0"/>
              </a:rPr>
              <a:t>Pour interpréter son fonctionnement, il faut trouver </a:t>
            </a:r>
            <a:br>
              <a:rPr lang="fr-CA" dirty="0">
                <a:cs typeface="Arial" charset="0"/>
              </a:rPr>
            </a:br>
            <a:r>
              <a:rPr lang="fr-CA" dirty="0">
                <a:cs typeface="Arial" charset="0"/>
              </a:rPr>
              <a:t>une façon de simplifier notre perception de cette myriade d’activités.  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L’économiste en tant </a:t>
            </a:r>
            <a:br>
              <a:rPr lang="fr-CA" dirty="0"/>
            </a:br>
            <a:r>
              <a:rPr lang="fr-CA" dirty="0"/>
              <a:t>que scientifique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8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spcAft>
                <a:spcPct val="20000"/>
              </a:spcAft>
            </a:pPr>
            <a:r>
              <a:rPr lang="fr-CA" b="1" dirty="0">
                <a:cs typeface="Arial" charset="0"/>
              </a:rPr>
              <a:t>Un premier modèle :                                                       le diagramme des flux circulaires (suite)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b="1" dirty="0">
                <a:cs typeface="Arial" charset="0"/>
              </a:rPr>
              <a:t>Diagramme des flux circulaires </a:t>
            </a:r>
            <a:r>
              <a:rPr lang="fr-CA" dirty="0">
                <a:cs typeface="Arial" charset="0"/>
              </a:rPr>
              <a:t>: Modèle qui fait      état des transactions économiques entre les ménages   et les entreprises dans un circuit simplifié.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>
                <a:cs typeface="Arial" charset="0"/>
              </a:rPr>
              <a:t>Ce modèle comporte deux types d’agents :</a:t>
            </a:r>
          </a:p>
          <a:p>
            <a:pPr lvl="2">
              <a:spcAft>
                <a:spcPct val="20000"/>
              </a:spcAft>
              <a:buFont typeface="Times" charset="0"/>
              <a:buChar char="•"/>
            </a:pPr>
            <a:r>
              <a:rPr lang="fr-CA" dirty="0">
                <a:cs typeface="Arial" charset="0"/>
              </a:rPr>
              <a:t>Les ménages.</a:t>
            </a:r>
          </a:p>
          <a:p>
            <a:pPr lvl="2">
              <a:spcAft>
                <a:spcPct val="20000"/>
              </a:spcAft>
              <a:buFont typeface="Times" charset="0"/>
              <a:buChar char="•"/>
            </a:pPr>
            <a:r>
              <a:rPr lang="fr-CA" dirty="0">
                <a:cs typeface="Arial" charset="0"/>
              </a:rPr>
              <a:t>Les entreprises</a:t>
            </a:r>
            <a:r>
              <a:rPr lang="fr-CA" sz="2400" dirty="0">
                <a:cs typeface="Arial" charset="0"/>
              </a:rPr>
              <a:t>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L’économiste en tant </a:t>
            </a:r>
            <a:br>
              <a:rPr lang="fr-CA" dirty="0"/>
            </a:br>
            <a:r>
              <a:rPr lang="fr-CA" dirty="0"/>
              <a:t>que scientifique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9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spcAft>
                <a:spcPct val="20000"/>
              </a:spcAft>
            </a:pPr>
            <a:r>
              <a:rPr lang="fr-CA" b="1" dirty="0">
                <a:cs typeface="Arial" charset="0"/>
              </a:rPr>
              <a:t>Un premier modèle :                                                       le diagramme des flux circulaires (suite)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>
                <a:cs typeface="Arial" charset="0"/>
              </a:rPr>
              <a:t>La boucle intérieure du diagramme représente le flux  réel entre les ménages et les entreprises.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>
                <a:cs typeface="Arial" charset="0"/>
              </a:rPr>
              <a:t>La boucle extérieure du diagramme représente </a:t>
            </a:r>
            <a:br>
              <a:rPr lang="fr-CA" dirty="0">
                <a:cs typeface="Arial" charset="0"/>
              </a:rPr>
            </a:br>
            <a:r>
              <a:rPr lang="fr-CA" dirty="0">
                <a:cs typeface="Arial" charset="0"/>
              </a:rPr>
              <a:t>le flux de dollars. 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Marketing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D87A1"/>
      </a:hlink>
      <a:folHlink>
        <a:srgbClr val="8EAB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9076</TotalTime>
  <Words>1212</Words>
  <Application>Microsoft Macintosh PowerPoint</Application>
  <PresentationFormat>On-screen Show (4:3)</PresentationFormat>
  <Paragraphs>142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Times</vt:lpstr>
      <vt:lpstr>Formata-Medium</vt:lpstr>
      <vt:lpstr>BlissMedium</vt:lpstr>
      <vt:lpstr>Arial</vt:lpstr>
      <vt:lpstr>Arial Unicode MS</vt:lpstr>
      <vt:lpstr>Wingdings</vt:lpstr>
      <vt:lpstr>Conception personnalisée</vt:lpstr>
      <vt:lpstr>PowerPoint Presentation</vt:lpstr>
      <vt:lpstr>Partie 1 : Introduction</vt:lpstr>
      <vt:lpstr>Introduction</vt:lpstr>
      <vt:lpstr>L’économiste en tant  que scientifique</vt:lpstr>
      <vt:lpstr>L’économiste en tant  que scientifique (suite)</vt:lpstr>
      <vt:lpstr>L’économiste en tant  que scientifique (suite)</vt:lpstr>
      <vt:lpstr>L’économiste en tant  que scientifique (suite)</vt:lpstr>
      <vt:lpstr>L’économiste en tant  que scientifique (suite)</vt:lpstr>
      <vt:lpstr>L’économiste en tant  que scientifique (suite)</vt:lpstr>
      <vt:lpstr>Figure 2.1 :  Le diagramme des flux circulaires</vt:lpstr>
      <vt:lpstr>L’économiste en tant  que scientifique (suite)</vt:lpstr>
      <vt:lpstr>Figure 2.2 :  La courbe des possibilités de production</vt:lpstr>
      <vt:lpstr>L’économiste en tant  que scientifique (suite)</vt:lpstr>
      <vt:lpstr>Figure 2.3 : Le déplacement de la courbe des possibilités de production</vt:lpstr>
      <vt:lpstr>L’économiste en tant  que scientifique (suite)</vt:lpstr>
      <vt:lpstr>L’économiste en tant  que conseiller politique </vt:lpstr>
      <vt:lpstr>Pourquoi les économistes ne s’entendent-ils pas ?</vt:lpstr>
      <vt:lpstr>Pourquoi les économistes ne s’entendent-ils pas ? (suite)</vt:lpstr>
      <vt:lpstr>Pourquoi les économistes ne s’entendent-ils pas ? (suite)</vt:lpstr>
      <vt:lpstr>Tableau 2.1 : Quinze propositions faisant presque l’unanimité chez les économistes</vt:lpstr>
      <vt:lpstr>Tableau 2.1 : Quinze propositions faisant presque l’unanimité chez les économistes (suite)</vt:lpstr>
      <vt:lpstr>ANNEXE : Un tour d’horizon  des graphiques</vt:lpstr>
      <vt:lpstr>ANNEXE : Un tour d’horizon  des graphiques (suite)</vt:lpstr>
      <vt:lpstr>Figure 2A.1 :  Des types de graphiques</vt:lpstr>
      <vt:lpstr>Figure 2A.1 :  Des types de graphiques (suite)</vt:lpstr>
      <vt:lpstr>Figure 2A.1 :  Des types de graphiques (suite)</vt:lpstr>
      <vt:lpstr>Figure 2A.2 :  Le système de coordonnées cartésien</vt:lpstr>
      <vt:lpstr>Tableau 2A.1 :  Les romans achetés par Geneviève </vt:lpstr>
      <vt:lpstr>Figure 2A.3 :  La courbe de demande</vt:lpstr>
      <vt:lpstr>Figure 2A.4 : Les déplacements  de la courbe de demande</vt:lpstr>
      <vt:lpstr>Figure 2A.5 :  Le calcul de la pente d’une droite</vt:lpstr>
      <vt:lpstr>Figure 2A.6 : Un graphique comportant  une variable omise</vt:lpstr>
      <vt:lpstr>Figure 2A.7 : Un graphique suggérant  une causalité inverse</vt:lpstr>
    </vt:vector>
  </TitlesOfParts>
  <Company>Cheneliere-Education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Potter Nouvelle génération</dc:title>
  <dc:creator>Maria Sheink</dc:creator>
  <cp:lastModifiedBy>Marc Prud'Homme</cp:lastModifiedBy>
  <cp:revision>988</cp:revision>
  <cp:lastPrinted>2010-03-09T15:24:54Z</cp:lastPrinted>
  <dcterms:created xsi:type="dcterms:W3CDTF">2014-05-06T14:35:19Z</dcterms:created>
  <dcterms:modified xsi:type="dcterms:W3CDTF">2022-01-09T18:02:35Z</dcterms:modified>
</cp:coreProperties>
</file>